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4" r:id="rId12"/>
    <p:sldId id="267" r:id="rId13"/>
    <p:sldId id="268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eg>
</file>

<file path=ppt/media/image13.gif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4875BB-D452-463C-B9FE-AFD1A6D630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4A8C150-FED7-4CF4-95BB-042B95E56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BEE27F-DFB0-43D3-A9AD-C1EF3D450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9ED4A4-B910-4B11-9ABA-D66F658F7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AA0D09-621D-492C-98D6-D66CCE0EA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5341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9A953B-A855-4554-9E07-582E8EF53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BD0046D-22D9-4C5F-9BDD-4DB08E267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28E07D-2406-435D-B64B-A5C0D1D16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861A4F-B997-448C-9F2C-27B3388F2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1572D2-6026-4F76-86E1-71A943A39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6079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A959A14-902C-4E93-99EF-B71F46A2C9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02F4678-9F00-4C97-ACEC-13936C8512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734233-2182-4A04-A0B7-17D9DB184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D203BD-0133-492D-9D63-912AB6720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C5DFE5B-A6F3-4C00-BB04-06E89CF62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3121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CE718A-D911-492F-9478-C5B16ADBA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09557D-E217-4FF3-8899-3B44E21AA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9A9BD03-CB85-48A2-B1F4-185278C78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9931BC-0CA6-4153-BA08-BBA0D27FE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94F16B-13E9-4BC5-A3F5-5F8D00C6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9177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341FBD-A3D9-4E9B-8402-1D4161668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22B9A4-7C12-41AE-B91D-DF56FCC02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7937B3-9313-470E-9B1F-2BCBDAE8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092C52-DD03-4CB4-BA09-524831EFB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D6C6B8-60FC-4300-AC76-4C4DCCB06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1421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B2826C-C825-4C59-A501-A19101AC8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251A7DA-215A-45EA-9FE8-46159785CE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DA7BAE-1DB1-4A5E-9B80-46F8C9752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A39DB4F-CB3B-4960-BB9D-5A192F9F9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42AE701-5F93-4044-B122-282CD7FC7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A3C5EA-F5A3-4231-A6F2-4ABACCFD0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2248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BBCBE0-A6F1-49FC-9135-5CE26E9B1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1BC5AD-E827-4740-B45B-C426EB22E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C3143C7-8D51-4080-B86A-C1A3BD37D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EBF07A-CBCE-429D-AFC4-FF4CDC57B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127F7B6-806C-4C8D-BE92-410885003B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701EA3B-DE2F-4735-95A6-C668527E4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C3CC845-6404-41FB-BF1B-C29E5B4C4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ABC9FE1-63A4-4BFD-92A6-B4F1AF4C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435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5954FA-35B5-449F-91B7-D081BAA10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BC24421-01E1-493D-BA1F-11C981AA8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0CBB274-54A4-47F4-8F86-B6A8A3A2F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D406BFC-C834-4700-936A-DF9DCA7EE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5784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FC6F3DE-22AC-495C-A0C3-35ED7F8D0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3D7951E-958A-4DF7-8CC4-D3E8E43A7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479DA61-A227-43FA-9CF6-5EDCF2BE7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427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522283-9283-4D07-9B41-A3CF8DF93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E9220D-6DBF-462B-972B-4C4F14B33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599BFAE-888B-40F0-98D1-D15965FBF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1E58F7B-7220-4110-9891-31A199089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68CD242-E34D-400D-902A-D168AAEB8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F623D01-CE68-4426-A5CF-CA7CA7F42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8646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8DDA42-DDAA-4D36-BB44-1C73EF3E0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F8D7CD3-47E3-45C4-8AC1-63E11E2C2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E8C5E44-4553-4BF4-BC35-1E1FAC093A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6FC14F2-9322-4AE9-B313-04C7C2F38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FBAFC33-B703-41A7-8C63-A98ADFEC3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3453566-92FA-47EA-852E-6D24107FC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97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CD59557-E728-4BFF-8531-BDB065618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BC7DDA7-82FA-4FD1-AD70-A79D427F9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ADBF25-4BD4-4410-8FDB-612B00A91D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1CA0E-370B-478B-ACE7-062EF551C2A4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C317EF-BC49-4ED1-9A0E-AA9F61C0D7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221D1E-9BDF-4708-83CC-35F99AF77B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CDCCD-7C70-41B1-82C0-5F560B6611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0134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hteck: eine Ecke abgeschnitten 23">
            <a:extLst>
              <a:ext uri="{FF2B5EF4-FFF2-40B4-BE49-F238E27FC236}">
                <a16:creationId xmlns:a16="http://schemas.microsoft.com/office/drawing/2014/main" id="{F891F2B7-4BB0-43C5-AE8C-EADC4358C80D}"/>
              </a:ext>
            </a:extLst>
          </p:cNvPr>
          <p:cNvSpPr/>
          <p:nvPr/>
        </p:nvSpPr>
        <p:spPr>
          <a:xfrm>
            <a:off x="-1" y="4038600"/>
            <a:ext cx="5056475" cy="2819399"/>
          </a:xfrm>
          <a:prstGeom prst="snip1Rect">
            <a:avLst>
              <a:gd name="adj" fmla="val 1058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1045110-50AF-422A-9F88-120A0261B3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93" b="3219"/>
          <a:stretch/>
        </p:blipFill>
        <p:spPr>
          <a:xfrm>
            <a:off x="9404452" y="2166715"/>
            <a:ext cx="2642918" cy="441309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8394074-6F8B-41DB-9B3F-9C20974B1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483" y="3531941"/>
            <a:ext cx="2873421" cy="3064966"/>
          </a:xfrm>
          <a:prstGeom prst="round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CAA2669-2840-484F-BF00-4E7839A247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0354" y="2166715"/>
            <a:ext cx="2105812" cy="1189098"/>
          </a:xfrm>
          <a:prstGeom prst="round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87B605E-CE51-4326-9175-6F61622E146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700" t="826" r="13843" b="1"/>
          <a:stretch/>
        </p:blipFill>
        <p:spPr>
          <a:xfrm>
            <a:off x="5251115" y="3549037"/>
            <a:ext cx="781262" cy="3030774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1FA21A08-4B66-4ADA-8F33-4BD265E797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791" y="1208704"/>
            <a:ext cx="3848746" cy="2147109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1C9F4D1-970B-4C78-AEAA-B0809F8354E9}"/>
              </a:ext>
            </a:extLst>
          </p:cNvPr>
          <p:cNvSpPr txBox="1"/>
          <p:nvPr/>
        </p:nvSpPr>
        <p:spPr>
          <a:xfrm>
            <a:off x="7120354" y="1163802"/>
            <a:ext cx="300441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>
                <a:latin typeface="+mj-lt"/>
              </a:rPr>
              <a:t>Viktor Dinkel</a:t>
            </a:r>
            <a:br>
              <a:rPr lang="de-DE" sz="3200" dirty="0">
                <a:latin typeface="+mj-lt"/>
              </a:rPr>
            </a:br>
            <a:r>
              <a:rPr lang="de-DE" sz="2000" dirty="0">
                <a:latin typeface="+mj-lt"/>
              </a:rPr>
              <a:t>PhD Kandidat Bioinformatik</a:t>
            </a:r>
            <a:endParaRPr lang="de-DE" sz="3200" dirty="0">
              <a:latin typeface="+mj-lt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F92F600-E9ED-4E15-94A5-D6FB324881C5}"/>
              </a:ext>
            </a:extLst>
          </p:cNvPr>
          <p:cNvSpPr/>
          <p:nvPr/>
        </p:nvSpPr>
        <p:spPr>
          <a:xfrm rot="16200000">
            <a:off x="33948" y="-28147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ADCD6CF3-6E0C-4FDB-8F2D-1B6A8255D6D1}"/>
              </a:ext>
            </a:extLst>
          </p:cNvPr>
          <p:cNvSpPr txBox="1"/>
          <p:nvPr/>
        </p:nvSpPr>
        <p:spPr>
          <a:xfrm>
            <a:off x="283780" y="11790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1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9CBC3A2-DE9C-4E93-8913-3B6420D5B2FA}"/>
              </a:ext>
            </a:extLst>
          </p:cNvPr>
          <p:cNvSpPr/>
          <p:nvPr/>
        </p:nvSpPr>
        <p:spPr>
          <a:xfrm rot="16200000">
            <a:off x="28148" y="4227215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F2207EC7-4AA3-4E1E-82CF-0B83DC4179C6}"/>
              </a:ext>
            </a:extLst>
          </p:cNvPr>
          <p:cNvSpPr txBox="1"/>
          <p:nvPr/>
        </p:nvSpPr>
        <p:spPr>
          <a:xfrm>
            <a:off x="277980" y="4373263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2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FC8F41A-67B5-4A58-BDFA-F6898313C772}"/>
              </a:ext>
            </a:extLst>
          </p:cNvPr>
          <p:cNvSpPr/>
          <p:nvPr/>
        </p:nvSpPr>
        <p:spPr>
          <a:xfrm rot="16200000">
            <a:off x="28147" y="5642785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21189A58-4BFB-446E-9D3A-8595083DE992}"/>
              </a:ext>
            </a:extLst>
          </p:cNvPr>
          <p:cNvSpPr txBox="1"/>
          <p:nvPr/>
        </p:nvSpPr>
        <p:spPr>
          <a:xfrm>
            <a:off x="277979" y="5788833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3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41AF9454-35AC-4932-9EA8-07368E50682B}"/>
              </a:ext>
            </a:extLst>
          </p:cNvPr>
          <p:cNvSpPr txBox="1"/>
          <p:nvPr/>
        </p:nvSpPr>
        <p:spPr>
          <a:xfrm>
            <a:off x="1006583" y="180494"/>
            <a:ext cx="35297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Netzwerkanalysen AWI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93915558-529C-4A5A-BB08-191ED1B1F56D}"/>
              </a:ext>
            </a:extLst>
          </p:cNvPr>
          <p:cNvSpPr txBox="1"/>
          <p:nvPr/>
        </p:nvSpPr>
        <p:spPr>
          <a:xfrm>
            <a:off x="1031709" y="4255363"/>
            <a:ext cx="317497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Alzheimerforschung </a:t>
            </a:r>
            <a:br>
              <a:rPr lang="de-DE" sz="2800" dirty="0"/>
            </a:br>
            <a:r>
              <a:rPr lang="de-DE" sz="2800" dirty="0"/>
              <a:t>CSIRO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693906F3-F539-47B0-9876-4952A6161042}"/>
              </a:ext>
            </a:extLst>
          </p:cNvPr>
          <p:cNvSpPr/>
          <p:nvPr/>
        </p:nvSpPr>
        <p:spPr>
          <a:xfrm>
            <a:off x="1006583" y="5642800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2800" dirty="0"/>
              <a:t>Hydrocephalus </a:t>
            </a:r>
            <a:br>
              <a:rPr lang="de-DE" sz="2800" dirty="0"/>
            </a:br>
            <a:r>
              <a:rPr lang="de-DE" sz="2800" dirty="0"/>
              <a:t>Analysesoftware MIETHKE 		</a:t>
            </a:r>
          </a:p>
        </p:txBody>
      </p:sp>
    </p:spTree>
    <p:extLst>
      <p:ext uri="{BB962C8B-B14F-4D97-AF65-F5344CB8AC3E}">
        <p14:creationId xmlns:p14="http://schemas.microsoft.com/office/powerpoint/2010/main" val="551867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15CC72D3-5687-4481-AAB8-6F2EB8AC3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5068"/>
            <a:ext cx="12192000" cy="529270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15D83C5-5D62-4EDE-B1DB-35EE5BED7EFD}"/>
              </a:ext>
            </a:extLst>
          </p:cNvPr>
          <p:cNvSpPr txBox="1"/>
          <p:nvPr/>
        </p:nvSpPr>
        <p:spPr>
          <a:xfrm>
            <a:off x="974666" y="113747"/>
            <a:ext cx="7571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Hydrocephalus Analysesoftware MIETHKE 		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05D366E-B2B0-44C3-B1AD-D0B5A41F327C}"/>
              </a:ext>
            </a:extLst>
          </p:cNvPr>
          <p:cNvSpPr/>
          <p:nvPr/>
        </p:nvSpPr>
        <p:spPr>
          <a:xfrm rot="16200000">
            <a:off x="28149" y="-32301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3D3FB24-9742-43F0-B4BA-FC0F9569D144}"/>
              </a:ext>
            </a:extLst>
          </p:cNvPr>
          <p:cNvSpPr txBox="1"/>
          <p:nvPr/>
        </p:nvSpPr>
        <p:spPr>
          <a:xfrm>
            <a:off x="277981" y="113747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531036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0E5CAEE-35B6-4D93-B6BB-70DE328C6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52" y="760078"/>
            <a:ext cx="4957063" cy="6017834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3BB1504B-1040-4FCF-8808-E9DAA270C6AC}"/>
              </a:ext>
            </a:extLst>
          </p:cNvPr>
          <p:cNvSpPr txBox="1"/>
          <p:nvPr/>
        </p:nvSpPr>
        <p:spPr>
          <a:xfrm>
            <a:off x="6497286" y="1791766"/>
            <a:ext cx="520337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+ Bedarfserhebung, Interviews</a:t>
            </a:r>
          </a:p>
          <a:p>
            <a:endParaRPr lang="de-DE" sz="2000" dirty="0"/>
          </a:p>
          <a:p>
            <a:r>
              <a:rPr lang="de-DE" sz="2000" dirty="0"/>
              <a:t>+ IT-Infrastruktur, Prototypentwicklung &amp; Nutzertests</a:t>
            </a:r>
          </a:p>
          <a:p>
            <a:endParaRPr lang="de-DE" sz="2000" dirty="0"/>
          </a:p>
          <a:p>
            <a:r>
              <a:rPr lang="de-DE" sz="2000" dirty="0">
                <a:solidFill>
                  <a:schemeClr val="bg1">
                    <a:lumMod val="50000"/>
                  </a:schemeClr>
                </a:solidFill>
              </a:rPr>
              <a:t>+ Designs, Rechte (Nutzung, Patent), Geschäftsmodell</a:t>
            </a:r>
          </a:p>
          <a:p>
            <a:endParaRPr lang="de-DE" sz="2000" dirty="0"/>
          </a:p>
          <a:p>
            <a:r>
              <a:rPr lang="de-DE" sz="2000" dirty="0"/>
              <a:t>+ Unterweisung von Mitarbeitern</a:t>
            </a:r>
          </a:p>
          <a:p>
            <a:endParaRPr lang="de-DE" sz="2000" dirty="0"/>
          </a:p>
          <a:p>
            <a:r>
              <a:rPr lang="de-DE" sz="2000" dirty="0"/>
              <a:t>+ Finalisierung, Dokumentation</a:t>
            </a:r>
          </a:p>
          <a:p>
            <a:endParaRPr lang="de-DE" sz="2000" dirty="0"/>
          </a:p>
          <a:p>
            <a:r>
              <a:rPr lang="de-DE" sz="2000" dirty="0"/>
              <a:t>+ Rollout-Planung: Beta Phase, Release Phase</a:t>
            </a:r>
          </a:p>
          <a:p>
            <a:endParaRPr lang="de-DE" sz="2000" dirty="0"/>
          </a:p>
          <a:p>
            <a:r>
              <a:rPr lang="de-DE" sz="2000" dirty="0"/>
              <a:t>+ Nutzer Schulungen</a:t>
            </a: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E1922618-29D8-4EE4-B003-57548EBCD87C}"/>
              </a:ext>
            </a:extLst>
          </p:cNvPr>
          <p:cNvCxnSpPr>
            <a:cxnSpLocks/>
          </p:cNvCxnSpPr>
          <p:nvPr/>
        </p:nvCxnSpPr>
        <p:spPr>
          <a:xfrm>
            <a:off x="6497286" y="1610339"/>
            <a:ext cx="47018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72D08AB6-FBF8-4ADD-B0B9-30E7F56A7AC5}"/>
              </a:ext>
            </a:extLst>
          </p:cNvPr>
          <p:cNvSpPr txBox="1"/>
          <p:nvPr/>
        </p:nvSpPr>
        <p:spPr>
          <a:xfrm>
            <a:off x="6395686" y="99277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/>
              <a:t>Phasen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F0E1F92-A7F0-4A5D-AD3C-F7E27481408B}"/>
              </a:ext>
            </a:extLst>
          </p:cNvPr>
          <p:cNvSpPr txBox="1"/>
          <p:nvPr/>
        </p:nvSpPr>
        <p:spPr>
          <a:xfrm>
            <a:off x="974666" y="113747"/>
            <a:ext cx="7571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Hydrocephalus Analysesoftware MIETHKE 		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6DFB296-CC2C-4313-A1D2-15F23F854985}"/>
              </a:ext>
            </a:extLst>
          </p:cNvPr>
          <p:cNvSpPr/>
          <p:nvPr/>
        </p:nvSpPr>
        <p:spPr>
          <a:xfrm rot="16200000">
            <a:off x="28149" y="-32301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A7E4911-8B1F-43F3-A63A-75531FB46971}"/>
              </a:ext>
            </a:extLst>
          </p:cNvPr>
          <p:cNvSpPr txBox="1"/>
          <p:nvPr/>
        </p:nvSpPr>
        <p:spPr>
          <a:xfrm>
            <a:off x="277981" y="113747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92327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11278F1-AB8A-439C-AA13-64DF3CCBD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438" y="1814285"/>
            <a:ext cx="5441166" cy="45937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3964124-B50B-46A3-94BD-C6C827859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542" y="1814285"/>
            <a:ext cx="5231190" cy="481556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6008098-84DE-4B7F-A875-294E33429C7C}"/>
              </a:ext>
            </a:extLst>
          </p:cNvPr>
          <p:cNvSpPr txBox="1"/>
          <p:nvPr/>
        </p:nvSpPr>
        <p:spPr>
          <a:xfrm>
            <a:off x="974666" y="113747"/>
            <a:ext cx="39647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Projekte als Data </a:t>
            </a:r>
            <a:r>
              <a:rPr lang="de-DE" sz="2800" dirty="0" err="1"/>
              <a:t>Modeler</a:t>
            </a:r>
            <a:endParaRPr lang="de-DE" sz="2800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B25CFC6D-9A74-4C4B-96D5-8E6423934C1A}"/>
              </a:ext>
            </a:extLst>
          </p:cNvPr>
          <p:cNvSpPr/>
          <p:nvPr/>
        </p:nvSpPr>
        <p:spPr>
          <a:xfrm rot="16200000">
            <a:off x="28149" y="-32301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0F8F273-F00C-48F3-A385-A82B4106548E}"/>
              </a:ext>
            </a:extLst>
          </p:cNvPr>
          <p:cNvSpPr txBox="1"/>
          <p:nvPr/>
        </p:nvSpPr>
        <p:spPr>
          <a:xfrm>
            <a:off x="277981" y="113747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+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EE9D2C54-2498-4503-90E1-A7C4CA6211AD}"/>
              </a:ext>
            </a:extLst>
          </p:cNvPr>
          <p:cNvCxnSpPr>
            <a:cxnSpLocks/>
          </p:cNvCxnSpPr>
          <p:nvPr/>
        </p:nvCxnSpPr>
        <p:spPr>
          <a:xfrm>
            <a:off x="583038" y="1711472"/>
            <a:ext cx="47018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A80A5C1D-CAD4-4C7D-B5A3-CEF5C4B6D792}"/>
              </a:ext>
            </a:extLst>
          </p:cNvPr>
          <p:cNvSpPr txBox="1"/>
          <p:nvPr/>
        </p:nvSpPr>
        <p:spPr>
          <a:xfrm>
            <a:off x="481438" y="1093910"/>
            <a:ext cx="30290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Max-Planck-Institut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8BDEC845-BD2B-4F92-BEED-043C619B444A}"/>
              </a:ext>
            </a:extLst>
          </p:cNvPr>
          <p:cNvCxnSpPr>
            <a:cxnSpLocks/>
          </p:cNvCxnSpPr>
          <p:nvPr/>
        </p:nvCxnSpPr>
        <p:spPr>
          <a:xfrm>
            <a:off x="6516142" y="1709293"/>
            <a:ext cx="47018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3C5E934C-A192-40BD-B89D-A535DDDEF0BC}"/>
              </a:ext>
            </a:extLst>
          </p:cNvPr>
          <p:cNvSpPr txBox="1"/>
          <p:nvPr/>
        </p:nvSpPr>
        <p:spPr>
          <a:xfrm>
            <a:off x="6414542" y="1091731"/>
            <a:ext cx="23420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Fraunhofer IPK</a:t>
            </a:r>
          </a:p>
        </p:txBody>
      </p:sp>
    </p:spTree>
    <p:extLst>
      <p:ext uri="{BB962C8B-B14F-4D97-AF65-F5344CB8AC3E}">
        <p14:creationId xmlns:p14="http://schemas.microsoft.com/office/powerpoint/2010/main" val="2678911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B6008098-84DE-4B7F-A875-294E33429C7C}"/>
              </a:ext>
            </a:extLst>
          </p:cNvPr>
          <p:cNvSpPr txBox="1"/>
          <p:nvPr/>
        </p:nvSpPr>
        <p:spPr>
          <a:xfrm>
            <a:off x="974666" y="113747"/>
            <a:ext cx="5557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Vielen Dank für Ihre Aufmerksamkeit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B25CFC6D-9A74-4C4B-96D5-8E6423934C1A}"/>
              </a:ext>
            </a:extLst>
          </p:cNvPr>
          <p:cNvSpPr/>
          <p:nvPr/>
        </p:nvSpPr>
        <p:spPr>
          <a:xfrm rot="16200000">
            <a:off x="28149" y="-32301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0F8F273-F00C-48F3-A385-A82B4106548E}"/>
              </a:ext>
            </a:extLst>
          </p:cNvPr>
          <p:cNvSpPr txBox="1"/>
          <p:nvPr/>
        </p:nvSpPr>
        <p:spPr>
          <a:xfrm>
            <a:off x="166711" y="52191"/>
            <a:ext cx="574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ym typeface="Wingdings" panose="05000000000000000000" pitchFamily="2" charset="2"/>
              </a:rPr>
              <a:t></a:t>
            </a:r>
            <a:endParaRPr lang="de-DE" sz="3600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AC071EB-FCAB-4173-806C-6284CD240854}"/>
              </a:ext>
            </a:extLst>
          </p:cNvPr>
          <p:cNvSpPr/>
          <p:nvPr/>
        </p:nvSpPr>
        <p:spPr>
          <a:xfrm>
            <a:off x="5143200" y="2286462"/>
            <a:ext cx="6705900" cy="33160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F314810-CE32-4189-93BC-D22CE9C83269}"/>
              </a:ext>
            </a:extLst>
          </p:cNvPr>
          <p:cNvSpPr/>
          <p:nvPr/>
        </p:nvSpPr>
        <p:spPr>
          <a:xfrm rot="16200000">
            <a:off x="5370191" y="2395740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9DCE4E99-5594-430D-9D57-461753CFB2F3}"/>
              </a:ext>
            </a:extLst>
          </p:cNvPr>
          <p:cNvSpPr txBox="1"/>
          <p:nvPr/>
        </p:nvSpPr>
        <p:spPr>
          <a:xfrm>
            <a:off x="6331280" y="3642845"/>
            <a:ext cx="3174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Alzheimerforschung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1BD7904-B883-4D41-A3F9-4E84141E2E46}"/>
              </a:ext>
            </a:extLst>
          </p:cNvPr>
          <p:cNvSpPr txBox="1"/>
          <p:nvPr/>
        </p:nvSpPr>
        <p:spPr>
          <a:xfrm>
            <a:off x="6316708" y="2587938"/>
            <a:ext cx="29546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Netzwerkanalysen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1EED9FA6-814B-42AF-AB0C-A28459A0FBA1}"/>
              </a:ext>
            </a:extLst>
          </p:cNvPr>
          <p:cNvSpPr txBox="1"/>
          <p:nvPr/>
        </p:nvSpPr>
        <p:spPr>
          <a:xfrm>
            <a:off x="6382661" y="4530130"/>
            <a:ext cx="52759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Hydrocephalus </a:t>
            </a:r>
            <a:br>
              <a:rPr lang="de-DE" sz="2800" dirty="0"/>
            </a:br>
            <a:r>
              <a:rPr lang="de-DE" sz="2800" dirty="0"/>
              <a:t>Analysesoftware 		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28B6BCAB-F8FB-4988-9ABD-63D3465EBB2A}"/>
              </a:ext>
            </a:extLst>
          </p:cNvPr>
          <p:cNvSpPr txBox="1"/>
          <p:nvPr/>
        </p:nvSpPr>
        <p:spPr>
          <a:xfrm>
            <a:off x="5620023" y="2541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1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BE73C938-D9CD-4BFE-BC81-4F44EAB46F51}"/>
              </a:ext>
            </a:extLst>
          </p:cNvPr>
          <p:cNvSpPr/>
          <p:nvPr/>
        </p:nvSpPr>
        <p:spPr>
          <a:xfrm rot="16200000">
            <a:off x="5364391" y="3467748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726214E7-7563-4E46-9A5C-1A56A31EDE4E}"/>
              </a:ext>
            </a:extLst>
          </p:cNvPr>
          <p:cNvSpPr txBox="1"/>
          <p:nvPr/>
        </p:nvSpPr>
        <p:spPr>
          <a:xfrm>
            <a:off x="5614223" y="3613796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2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1FF84280-13F8-4BE0-B476-8701AF59CF29}"/>
              </a:ext>
            </a:extLst>
          </p:cNvPr>
          <p:cNvSpPr/>
          <p:nvPr/>
        </p:nvSpPr>
        <p:spPr>
          <a:xfrm rot="16200000">
            <a:off x="5364391" y="4537971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5BB5223-FA42-4703-AE9A-101D49011414}"/>
              </a:ext>
            </a:extLst>
          </p:cNvPr>
          <p:cNvSpPr txBox="1"/>
          <p:nvPr/>
        </p:nvSpPr>
        <p:spPr>
          <a:xfrm>
            <a:off x="5614223" y="4684019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3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7DF8555-EE60-4877-927A-F7FC62283048}"/>
              </a:ext>
            </a:extLst>
          </p:cNvPr>
          <p:cNvSpPr txBox="1"/>
          <p:nvPr/>
        </p:nvSpPr>
        <p:spPr>
          <a:xfrm>
            <a:off x="1100718" y="5602514"/>
            <a:ext cx="2772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bg1">
                    <a:lumMod val="50000"/>
                  </a:schemeClr>
                </a:solidFill>
              </a:rPr>
              <a:t>kontakt@v-dinkel.de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2D01E882-D01E-4D07-9172-D7F47A0EAFBB}"/>
              </a:ext>
            </a:extLst>
          </p:cNvPr>
          <p:cNvSpPr txBox="1"/>
          <p:nvPr/>
        </p:nvSpPr>
        <p:spPr>
          <a:xfrm>
            <a:off x="1100718" y="1763242"/>
            <a:ext cx="2118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/>
              <a:t>Viktor Dinkel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026C9C82-8E97-450B-9A11-27DDCA8D8D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6" t="9641" r="17705"/>
          <a:stretch/>
        </p:blipFill>
        <p:spPr>
          <a:xfrm>
            <a:off x="1215386" y="2286462"/>
            <a:ext cx="3813146" cy="33160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8F02F1E5-64DD-4F1B-A4F5-6D725554EB5A}"/>
              </a:ext>
            </a:extLst>
          </p:cNvPr>
          <p:cNvSpPr/>
          <p:nvPr/>
        </p:nvSpPr>
        <p:spPr>
          <a:xfrm>
            <a:off x="10166341" y="2604126"/>
            <a:ext cx="7877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solidFill>
                  <a:schemeClr val="bg1">
                    <a:lumMod val="50000"/>
                  </a:schemeClr>
                </a:solidFill>
              </a:rPr>
              <a:t>AWI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3A23D7F-C052-4EEF-BB7F-FC6DFC232D59}"/>
              </a:ext>
            </a:extLst>
          </p:cNvPr>
          <p:cNvSpPr/>
          <p:nvPr/>
        </p:nvSpPr>
        <p:spPr>
          <a:xfrm>
            <a:off x="10166341" y="3642845"/>
            <a:ext cx="10595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solidFill>
                  <a:schemeClr val="bg1">
                    <a:lumMod val="50000"/>
                  </a:schemeClr>
                </a:solidFill>
              </a:rPr>
              <a:t>CSIRO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7FABDFD1-699C-44FF-B4FE-73EC1EB92DCE}"/>
              </a:ext>
            </a:extLst>
          </p:cNvPr>
          <p:cNvSpPr/>
          <p:nvPr/>
        </p:nvSpPr>
        <p:spPr>
          <a:xfrm>
            <a:off x="10166341" y="4681564"/>
            <a:ext cx="15167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solidFill>
                  <a:schemeClr val="bg1">
                    <a:lumMod val="50000"/>
                  </a:schemeClr>
                </a:solidFill>
              </a:rPr>
              <a:t>MIETHKE</a:t>
            </a:r>
          </a:p>
        </p:txBody>
      </p:sp>
    </p:spTree>
    <p:extLst>
      <p:ext uri="{BB962C8B-B14F-4D97-AF65-F5344CB8AC3E}">
        <p14:creationId xmlns:p14="http://schemas.microsoft.com/office/powerpoint/2010/main" val="4031136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B901DA2C-73B7-4916-9686-C6E67D09143F}"/>
              </a:ext>
            </a:extLst>
          </p:cNvPr>
          <p:cNvSpPr/>
          <p:nvPr/>
        </p:nvSpPr>
        <p:spPr>
          <a:xfrm rot="16200000">
            <a:off x="33948" y="-28147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774553B-9B24-4FF2-8F59-6005763E3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49" y="1434663"/>
            <a:ext cx="11255501" cy="5423337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C7D268B4-66F5-4422-895F-3E0E6F76BF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1991"/>
          <a:stretch/>
        </p:blipFill>
        <p:spPr>
          <a:xfrm>
            <a:off x="468248" y="1016080"/>
            <a:ext cx="11255501" cy="418583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04A2DAD9-06AC-43C0-944B-F343CEBE8B5B}"/>
              </a:ext>
            </a:extLst>
          </p:cNvPr>
          <p:cNvSpPr txBox="1"/>
          <p:nvPr/>
        </p:nvSpPr>
        <p:spPr>
          <a:xfrm>
            <a:off x="283780" y="11790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1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3D8EC42-B5D1-4A01-8E7E-25DF320C77C3}"/>
              </a:ext>
            </a:extLst>
          </p:cNvPr>
          <p:cNvSpPr txBox="1"/>
          <p:nvPr/>
        </p:nvSpPr>
        <p:spPr>
          <a:xfrm>
            <a:off x="1006583" y="180494"/>
            <a:ext cx="35297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Netzwerkanalysen AWI</a:t>
            </a:r>
          </a:p>
        </p:txBody>
      </p:sp>
    </p:spTree>
    <p:extLst>
      <p:ext uri="{BB962C8B-B14F-4D97-AF65-F5344CB8AC3E}">
        <p14:creationId xmlns:p14="http://schemas.microsoft.com/office/powerpoint/2010/main" val="139627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CF5F655C-0E65-40D5-BEB0-46A914215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37" y="749718"/>
            <a:ext cx="4587697" cy="6116929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2759835F-7845-4A5A-A3E7-BF8387B5C25F}"/>
              </a:ext>
            </a:extLst>
          </p:cNvPr>
          <p:cNvSpPr/>
          <p:nvPr/>
        </p:nvSpPr>
        <p:spPr>
          <a:xfrm rot="16200000">
            <a:off x="33948" y="-28147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BBE0613B-59B0-44DD-A2F9-AF40B85198A6}"/>
              </a:ext>
            </a:extLst>
          </p:cNvPr>
          <p:cNvSpPr/>
          <p:nvPr/>
        </p:nvSpPr>
        <p:spPr>
          <a:xfrm>
            <a:off x="5726544" y="3178629"/>
            <a:ext cx="6465455" cy="3679371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239A72B-82C1-46A4-BDFB-5500B80E61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83"/>
          <a:stretch/>
        </p:blipFill>
        <p:spPr>
          <a:xfrm>
            <a:off x="5726544" y="482082"/>
            <a:ext cx="2559125" cy="247604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7929710-DAAB-41C1-8F24-337887BA64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83"/>
          <a:stretch/>
        </p:blipFill>
        <p:spPr>
          <a:xfrm>
            <a:off x="8558376" y="482082"/>
            <a:ext cx="2559125" cy="247604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A71047C-719C-4EA0-BB39-F89B1AB210E9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03346" y="3309257"/>
            <a:ext cx="5398042" cy="332824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E94680CC-F375-49A7-81C3-E0439CFEFFD8}"/>
              </a:ext>
            </a:extLst>
          </p:cNvPr>
          <p:cNvSpPr txBox="1"/>
          <p:nvPr/>
        </p:nvSpPr>
        <p:spPr>
          <a:xfrm>
            <a:off x="283780" y="11790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1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DFA20C6-4A76-4B76-9E68-CBAA936C837B}"/>
              </a:ext>
            </a:extLst>
          </p:cNvPr>
          <p:cNvSpPr txBox="1"/>
          <p:nvPr/>
        </p:nvSpPr>
        <p:spPr>
          <a:xfrm>
            <a:off x="1006583" y="180494"/>
            <a:ext cx="35297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Netzwerkanalysen AWI</a:t>
            </a:r>
          </a:p>
        </p:txBody>
      </p:sp>
    </p:spTree>
    <p:extLst>
      <p:ext uri="{BB962C8B-B14F-4D97-AF65-F5344CB8AC3E}">
        <p14:creationId xmlns:p14="http://schemas.microsoft.com/office/powerpoint/2010/main" val="964909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2E758834-974E-49B5-857B-356F989A01F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772" y="882130"/>
            <a:ext cx="2657971" cy="149664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CC37633-DF6F-4C74-BE8D-9D267B7F17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109" y="2634151"/>
            <a:ext cx="6902310" cy="345115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DE6DC77-D322-4C51-8DA2-6DAF6E4A08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29" y="2634151"/>
            <a:ext cx="3810000" cy="3810000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C76DE1B-DB75-4733-9B73-FE475108CAD0}"/>
              </a:ext>
            </a:extLst>
          </p:cNvPr>
          <p:cNvSpPr txBox="1"/>
          <p:nvPr/>
        </p:nvSpPr>
        <p:spPr>
          <a:xfrm>
            <a:off x="1974589" y="1399618"/>
            <a:ext cx="92898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Is vessel elasticity (compliance) an early indicator of Alzheimer's disease?</a:t>
            </a:r>
            <a:endParaRPr lang="de-DE" sz="24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4C054F-5348-4E3B-93D8-6337C0DB434C}"/>
              </a:ext>
            </a:extLst>
          </p:cNvPr>
          <p:cNvSpPr txBox="1"/>
          <p:nvPr/>
        </p:nvSpPr>
        <p:spPr>
          <a:xfrm>
            <a:off x="975906" y="154896"/>
            <a:ext cx="4739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Alzheimerforschung CSIRO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C2DCBCA-2E57-4C2D-9954-B7FDC3C5B903}"/>
              </a:ext>
            </a:extLst>
          </p:cNvPr>
          <p:cNvSpPr/>
          <p:nvPr/>
        </p:nvSpPr>
        <p:spPr>
          <a:xfrm rot="16200000">
            <a:off x="28149" y="-28149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783349B-93A4-4934-A11C-1500F84D7234}"/>
              </a:ext>
            </a:extLst>
          </p:cNvPr>
          <p:cNvSpPr txBox="1"/>
          <p:nvPr/>
        </p:nvSpPr>
        <p:spPr>
          <a:xfrm>
            <a:off x="277981" y="117899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429730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8A3AF28-EE83-4DF3-86F9-1C635652B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11" y="1654630"/>
            <a:ext cx="4795760" cy="359682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C59E03B-4AA9-4A2B-9A90-B7A80DA56F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614" y="1654630"/>
            <a:ext cx="6223025" cy="3373386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9834B46A-CEA1-497F-8D37-E17E267EFA32}"/>
              </a:ext>
            </a:extLst>
          </p:cNvPr>
          <p:cNvSpPr txBox="1"/>
          <p:nvPr/>
        </p:nvSpPr>
        <p:spPr>
          <a:xfrm>
            <a:off x="975906" y="154896"/>
            <a:ext cx="4739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Alzheimerforschung CSIRO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A7A1CCF-559A-4381-BD97-62E80129CC4F}"/>
              </a:ext>
            </a:extLst>
          </p:cNvPr>
          <p:cNvSpPr/>
          <p:nvPr/>
        </p:nvSpPr>
        <p:spPr>
          <a:xfrm rot="16200000">
            <a:off x="28149" y="-28149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4D87885-815E-4CBA-9B0C-96991BBA74BA}"/>
              </a:ext>
            </a:extLst>
          </p:cNvPr>
          <p:cNvSpPr txBox="1"/>
          <p:nvPr/>
        </p:nvSpPr>
        <p:spPr>
          <a:xfrm>
            <a:off x="277981" y="117899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204770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C7CADD1-C71E-460D-A46B-6BE387382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6" y="1078340"/>
            <a:ext cx="8156934" cy="446689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7B37773-6C24-4186-9549-0723F00DC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3031" y="3040264"/>
            <a:ext cx="6711577" cy="3575756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66FEDD6-1ED1-479D-9D38-C5ECC6AB3A86}"/>
              </a:ext>
            </a:extLst>
          </p:cNvPr>
          <p:cNvSpPr/>
          <p:nvPr/>
        </p:nvSpPr>
        <p:spPr>
          <a:xfrm>
            <a:off x="1635352" y="2652432"/>
            <a:ext cx="435428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8641368-70D3-4B73-BA72-F050B7447DD1}"/>
              </a:ext>
            </a:extLst>
          </p:cNvPr>
          <p:cNvSpPr/>
          <p:nvPr/>
        </p:nvSpPr>
        <p:spPr>
          <a:xfrm>
            <a:off x="5193031" y="3040264"/>
            <a:ext cx="6711577" cy="35757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E8EDF691-C0E4-4F2D-BCB3-08E912455A74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2070780" y="2804832"/>
            <a:ext cx="3122251" cy="202331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896526F8-3B7C-492D-82C1-088B7AABA970}"/>
              </a:ext>
            </a:extLst>
          </p:cNvPr>
          <p:cNvSpPr txBox="1"/>
          <p:nvPr/>
        </p:nvSpPr>
        <p:spPr>
          <a:xfrm>
            <a:off x="975906" y="154896"/>
            <a:ext cx="4739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Alzheimerforschung CSIRO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E1173AE-6991-4C03-886E-BF9DD0348F59}"/>
              </a:ext>
            </a:extLst>
          </p:cNvPr>
          <p:cNvSpPr/>
          <p:nvPr/>
        </p:nvSpPr>
        <p:spPr>
          <a:xfrm rot="16200000">
            <a:off x="28149" y="-28149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4DBADD92-0F08-4968-8467-078B6AD0036B}"/>
              </a:ext>
            </a:extLst>
          </p:cNvPr>
          <p:cNvSpPr txBox="1"/>
          <p:nvPr/>
        </p:nvSpPr>
        <p:spPr>
          <a:xfrm>
            <a:off x="277981" y="117899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2233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09C7C8-4E88-4682-8E0D-D19B860A4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975" y="653143"/>
            <a:ext cx="11364112" cy="616398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BE5CD04-C938-4437-BF31-F4829CAE8EFE}"/>
              </a:ext>
            </a:extLst>
          </p:cNvPr>
          <p:cNvSpPr txBox="1"/>
          <p:nvPr/>
        </p:nvSpPr>
        <p:spPr>
          <a:xfrm>
            <a:off x="974666" y="113747"/>
            <a:ext cx="7571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Hydrocephalus Analysesoftware MIETHKE 		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6CEA76E-63B0-4ED7-A2B4-297BBF9B476F}"/>
              </a:ext>
            </a:extLst>
          </p:cNvPr>
          <p:cNvSpPr/>
          <p:nvPr/>
        </p:nvSpPr>
        <p:spPr>
          <a:xfrm rot="16200000">
            <a:off x="28149" y="-32301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D221CBB-3686-4C94-894C-650DB2E83AB8}"/>
              </a:ext>
            </a:extLst>
          </p:cNvPr>
          <p:cNvSpPr txBox="1"/>
          <p:nvPr/>
        </p:nvSpPr>
        <p:spPr>
          <a:xfrm>
            <a:off x="277981" y="113747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421446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0E2B819-BC30-43CF-AFC0-F388B6541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5" y="1030702"/>
            <a:ext cx="3573469" cy="394788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5911EA6-DABE-4573-8F0E-E50B35788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593" y="1030702"/>
            <a:ext cx="6855017" cy="373734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EF8DE4A-D35C-4276-9E46-344AC172A7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2011" y="5051159"/>
            <a:ext cx="7185485" cy="169309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2AB7730-4578-46EB-8E81-304592D3DF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685" y="5083508"/>
            <a:ext cx="3573469" cy="1628771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E965F295-3370-46D1-86F0-5D22FD4EFA30}"/>
              </a:ext>
            </a:extLst>
          </p:cNvPr>
          <p:cNvSpPr txBox="1"/>
          <p:nvPr/>
        </p:nvSpPr>
        <p:spPr>
          <a:xfrm>
            <a:off x="974666" y="113747"/>
            <a:ext cx="7571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Hydrocephalus Analysesoftware MIETHKE 		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CF8DFEB-6272-49D9-9AF8-D66A8D1761A7}"/>
              </a:ext>
            </a:extLst>
          </p:cNvPr>
          <p:cNvSpPr/>
          <p:nvPr/>
        </p:nvSpPr>
        <p:spPr>
          <a:xfrm rot="16200000">
            <a:off x="28149" y="-32301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33BDFC2-27EF-4AD0-9DBF-3F1BBA852187}"/>
              </a:ext>
            </a:extLst>
          </p:cNvPr>
          <p:cNvSpPr txBox="1"/>
          <p:nvPr/>
        </p:nvSpPr>
        <p:spPr>
          <a:xfrm>
            <a:off x="277981" y="113747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68264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15675736-62E8-49D2-8EA8-44AEFC461284}"/>
              </a:ext>
            </a:extLst>
          </p:cNvPr>
          <p:cNvSpPr txBox="1"/>
          <p:nvPr/>
        </p:nvSpPr>
        <p:spPr>
          <a:xfrm>
            <a:off x="995387" y="2423885"/>
            <a:ext cx="470186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+ Zugang zum proprietären Datenformat </a:t>
            </a:r>
          </a:p>
          <a:p>
            <a:endParaRPr lang="de-DE" sz="2000" dirty="0"/>
          </a:p>
          <a:p>
            <a:r>
              <a:rPr lang="de-DE" sz="2000" dirty="0"/>
              <a:t>+ Einfach in die IT-Infrastruktur integrierbar</a:t>
            </a:r>
          </a:p>
          <a:p>
            <a:endParaRPr lang="de-DE" sz="2000" dirty="0"/>
          </a:p>
          <a:p>
            <a:r>
              <a:rPr lang="de-DE" sz="2000" dirty="0"/>
              <a:t>+ Auf den Workflow der Ärzte angepasst</a:t>
            </a:r>
          </a:p>
          <a:p>
            <a:endParaRPr lang="de-DE" sz="2000" dirty="0"/>
          </a:p>
          <a:p>
            <a:r>
              <a:rPr lang="de-DE" sz="2000" dirty="0"/>
              <a:t>+ Gängige Analysemethoden</a:t>
            </a:r>
          </a:p>
          <a:p>
            <a:endParaRPr lang="de-DE" sz="2000" dirty="0"/>
          </a:p>
          <a:p>
            <a:r>
              <a:rPr lang="de-DE" sz="2000" dirty="0"/>
              <a:t>+ Dokumentationsmöglichkeit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A7EC4EC-B14F-4FB3-93C5-C7D2E6BCFDDB}"/>
              </a:ext>
            </a:extLst>
          </p:cNvPr>
          <p:cNvSpPr txBox="1"/>
          <p:nvPr/>
        </p:nvSpPr>
        <p:spPr>
          <a:xfrm>
            <a:off x="6561616" y="2423884"/>
            <a:ext cx="482837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+ Forschung mit Produkt ermöglichen</a:t>
            </a:r>
          </a:p>
          <a:p>
            <a:endParaRPr lang="de-DE" sz="2000" dirty="0"/>
          </a:p>
          <a:p>
            <a:r>
              <a:rPr lang="de-DE" sz="2000" dirty="0"/>
              <a:t>+ Datenschutz einhalten (Gesundheitsdaten)</a:t>
            </a:r>
          </a:p>
          <a:p>
            <a:endParaRPr lang="de-DE" sz="2000" dirty="0"/>
          </a:p>
          <a:p>
            <a:r>
              <a:rPr lang="de-DE" sz="2000" dirty="0"/>
              <a:t>+ Risikominimierend</a:t>
            </a:r>
          </a:p>
          <a:p>
            <a:endParaRPr lang="de-DE" sz="2000" dirty="0"/>
          </a:p>
          <a:p>
            <a:r>
              <a:rPr lang="de-DE" sz="2000" dirty="0"/>
              <a:t>+ Nutzungsdaten (PMS)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0CB5100A-FB7C-4D22-89B4-E71850D1B669}"/>
              </a:ext>
            </a:extLst>
          </p:cNvPr>
          <p:cNvCxnSpPr>
            <a:cxnSpLocks/>
          </p:cNvCxnSpPr>
          <p:nvPr/>
        </p:nvCxnSpPr>
        <p:spPr>
          <a:xfrm>
            <a:off x="995387" y="2235200"/>
            <a:ext cx="47018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81C20EB-814B-4A55-9AA4-D77241FE1B38}"/>
              </a:ext>
            </a:extLst>
          </p:cNvPr>
          <p:cNvCxnSpPr>
            <a:cxnSpLocks/>
          </p:cNvCxnSpPr>
          <p:nvPr/>
        </p:nvCxnSpPr>
        <p:spPr>
          <a:xfrm>
            <a:off x="6561616" y="2242457"/>
            <a:ext cx="47018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54A8D8C3-6A98-4A41-ACEE-F52A15121CF9}"/>
              </a:ext>
            </a:extLst>
          </p:cNvPr>
          <p:cNvSpPr txBox="1"/>
          <p:nvPr/>
        </p:nvSpPr>
        <p:spPr>
          <a:xfrm>
            <a:off x="995387" y="1624895"/>
            <a:ext cx="34310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/>
              <a:t>Sicht: Neurochirurgen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2DE0078-5AA8-4E09-988C-EF88A1FF29C4}"/>
              </a:ext>
            </a:extLst>
          </p:cNvPr>
          <p:cNvSpPr txBox="1"/>
          <p:nvPr/>
        </p:nvSpPr>
        <p:spPr>
          <a:xfrm>
            <a:off x="6460016" y="1624895"/>
            <a:ext cx="31728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/>
              <a:t>Sicht: Unternehmen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FBAA48C-5F6E-49DF-A652-9B21816C52B7}"/>
              </a:ext>
            </a:extLst>
          </p:cNvPr>
          <p:cNvSpPr txBox="1"/>
          <p:nvPr/>
        </p:nvSpPr>
        <p:spPr>
          <a:xfrm>
            <a:off x="974666" y="113747"/>
            <a:ext cx="7571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Hydrocephalus Analysesoftware MIETHKE 		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BB63BD5-7DC9-4C08-80D2-C76CEF952F60}"/>
              </a:ext>
            </a:extLst>
          </p:cNvPr>
          <p:cNvSpPr/>
          <p:nvPr/>
        </p:nvSpPr>
        <p:spPr>
          <a:xfrm rot="16200000">
            <a:off x="28149" y="-32301"/>
            <a:ext cx="851320" cy="90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C36993C1-2081-4198-81F8-F4C2B6D3AE2A}"/>
              </a:ext>
            </a:extLst>
          </p:cNvPr>
          <p:cNvSpPr txBox="1"/>
          <p:nvPr/>
        </p:nvSpPr>
        <p:spPr>
          <a:xfrm>
            <a:off x="277981" y="113747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57790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</Words>
  <Application>Microsoft Office PowerPoint</Application>
  <PresentationFormat>Breitbild</PresentationFormat>
  <Paragraphs>77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Viktor Dinkel</dc:creator>
  <cp:lastModifiedBy>Viktor Dinkel</cp:lastModifiedBy>
  <cp:revision>40</cp:revision>
  <dcterms:created xsi:type="dcterms:W3CDTF">2024-12-06T14:56:29Z</dcterms:created>
  <dcterms:modified xsi:type="dcterms:W3CDTF">2024-12-11T22:45:30Z</dcterms:modified>
</cp:coreProperties>
</file>

<file path=docProps/thumbnail.jpeg>
</file>